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5" r:id="rId13"/>
    <p:sldId id="272" r:id="rId14"/>
    <p:sldId id="274" r:id="rId15"/>
    <p:sldId id="273" r:id="rId16"/>
    <p:sldId id="277" r:id="rId17"/>
    <p:sldId id="264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50" d="100"/>
          <a:sy n="50" d="100"/>
        </p:scale>
        <p:origin x="1240" y="8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3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5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17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6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4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5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4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4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05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7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15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sakshigoyal7/credit-card-customer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F187B58-3857-4454-9C70-EFB475976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EB0A12A6-8614-417C-B059-FF16DE4EB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C5418A4-3935-49EA-B51C-5DDCBFAA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C3A37-2A52-4D47-AF20-74AC81C24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Credit Card Churn Prediction</a:t>
            </a: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00602-27F8-4BB1-A1B4-D53DC05A4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/>
              <a:t>ADVANCED DATA SCIENCE CAPSTPNE: </a:t>
            </a:r>
          </a:p>
          <a:p>
            <a:r>
              <a:rPr lang="en-US" sz="2000" dirty="0"/>
              <a:t>Alif Sussardi, 15</a:t>
            </a:r>
            <a:r>
              <a:rPr lang="en-US" sz="2000" baseline="30000" dirty="0"/>
              <a:t>th</a:t>
            </a:r>
            <a:r>
              <a:rPr lang="en-US" sz="2000" dirty="0"/>
              <a:t> January 2021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705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ACBF-93E4-4AF7-9351-57E5CE97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2901"/>
            <a:ext cx="10515600" cy="2700610"/>
          </a:xfrm>
        </p:spPr>
        <p:txBody>
          <a:bodyPr>
            <a:normAutofit/>
          </a:bodyPr>
          <a:lstStyle/>
          <a:p>
            <a:r>
              <a:rPr lang="en-US" dirty="0"/>
              <a:t>For Neural Network, </a:t>
            </a:r>
            <a:r>
              <a:rPr lang="en-US" b="1" dirty="0"/>
              <a:t>SMOTE</a:t>
            </a:r>
            <a:r>
              <a:rPr lang="en-US" dirty="0"/>
              <a:t> over-sample was tried to the Attrition Flag:</a:t>
            </a:r>
          </a:p>
          <a:p>
            <a:pPr lvl="1"/>
            <a:r>
              <a:rPr lang="en-US" dirty="0"/>
              <a:t>Total data = 1627 </a:t>
            </a:r>
            <a:r>
              <a:rPr lang="en-US" dirty="0">
                <a:sym typeface="Wingdings" panose="05000000000000000000" pitchFamily="2" charset="2"/>
              </a:rPr>
              <a:t> 8500 as </a:t>
            </a:r>
            <a:r>
              <a:rPr lang="en-US" dirty="0" err="1">
                <a:sym typeface="Wingdings" panose="05000000000000000000" pitchFamily="2" charset="2"/>
              </a:rPr>
              <a:t>Attrited</a:t>
            </a:r>
            <a:r>
              <a:rPr lang="en-US" dirty="0">
                <a:sym typeface="Wingdings" panose="05000000000000000000" pitchFamily="2" charset="2"/>
              </a:rPr>
              <a:t> &amp; 8500 as </a:t>
            </a:r>
            <a:r>
              <a:rPr lang="en-US" dirty="0" err="1">
                <a:sym typeface="Wingdings" panose="05000000000000000000" pitchFamily="2" charset="2"/>
              </a:rPr>
              <a:t>Attrited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overall data split (Train, Test, Val) are still the same.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19CB63-0F0D-4679-B9D0-41E3FC20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Extract, Transform &amp; Load (ETL)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6A9FD4-84C5-41E8-ACB6-03862CC644FF}"/>
              </a:ext>
            </a:extLst>
          </p:cNvPr>
          <p:cNvSpPr/>
          <p:nvPr/>
        </p:nvSpPr>
        <p:spPr>
          <a:xfrm>
            <a:off x="609600" y="3785935"/>
            <a:ext cx="10972800" cy="104273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DE3B9B-B300-4D4B-83D9-C8BC958CB1C2}"/>
              </a:ext>
            </a:extLst>
          </p:cNvPr>
          <p:cNvSpPr/>
          <p:nvPr/>
        </p:nvSpPr>
        <p:spPr>
          <a:xfrm>
            <a:off x="609600" y="3785934"/>
            <a:ext cx="8778240" cy="104273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08ACFC-FE0A-4D1B-B77A-E7B0328DC788}"/>
              </a:ext>
            </a:extLst>
          </p:cNvPr>
          <p:cNvSpPr/>
          <p:nvPr/>
        </p:nvSpPr>
        <p:spPr>
          <a:xfrm>
            <a:off x="609600" y="3785934"/>
            <a:ext cx="7022592" cy="10427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476C2-4A06-4E2B-9EF8-15B07FB569CD}"/>
              </a:ext>
            </a:extLst>
          </p:cNvPr>
          <p:cNvSpPr/>
          <p:nvPr/>
        </p:nvSpPr>
        <p:spPr>
          <a:xfrm>
            <a:off x="3260724" y="3785933"/>
            <a:ext cx="17203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03F34-8F46-4E33-BEF9-09BD34FE126B}"/>
              </a:ext>
            </a:extLst>
          </p:cNvPr>
          <p:cNvSpPr/>
          <p:nvPr/>
        </p:nvSpPr>
        <p:spPr>
          <a:xfrm>
            <a:off x="7875866" y="3858122"/>
            <a:ext cx="1281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211D90-7AFC-405C-8CDF-0A8F3C5EC1E7}"/>
              </a:ext>
            </a:extLst>
          </p:cNvPr>
          <p:cNvSpPr/>
          <p:nvPr/>
        </p:nvSpPr>
        <p:spPr>
          <a:xfrm>
            <a:off x="9768418" y="3785933"/>
            <a:ext cx="14334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712E7-D5E0-47D8-826A-EF1BE213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42" y="5162216"/>
            <a:ext cx="7876715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5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ACBF-93E4-4AF7-9351-57E5CE97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914"/>
            <a:ext cx="10515600" cy="2258549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Random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Forest Classifier</a:t>
            </a:r>
          </a:p>
          <a:p>
            <a:pPr algn="l">
              <a:buFont typeface="+mj-lt"/>
              <a:buAutoNum type="arabicPeriod"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Logistic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XGBoost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Classifier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LGBM Classifier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19CB63-0F0D-4679-B9D0-41E3FC20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Machine Learning Algorithm</a:t>
            </a:r>
            <a:endParaRPr lang="en-GB" dirty="0"/>
          </a:p>
        </p:txBody>
      </p:sp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F82AED1A-E7E8-438B-8108-7A6F5363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58" y="3784550"/>
            <a:ext cx="3747285" cy="2498190"/>
          </a:xfrm>
          <a:prstGeom prst="rect">
            <a:avLst/>
          </a:prstGeom>
        </p:spPr>
      </p:pic>
      <p:pic>
        <p:nvPicPr>
          <p:cNvPr id="13" name="Picture 12" descr="Chart, treemap chart&#10;&#10;Description automatically generated">
            <a:extLst>
              <a:ext uri="{FF2B5EF4-FFF2-40B4-BE49-F238E27FC236}">
                <a16:creationId xmlns:a16="http://schemas.microsoft.com/office/drawing/2014/main" id="{222B549D-5B77-439A-B018-42586B8A1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5" y="3784550"/>
            <a:ext cx="3747285" cy="2498190"/>
          </a:xfrm>
          <a:prstGeom prst="rect">
            <a:avLst/>
          </a:prstGeom>
        </p:spPr>
      </p:pic>
      <p:pic>
        <p:nvPicPr>
          <p:cNvPr id="15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E2791BFE-2935-4895-8E14-0F3EFD0D4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53" y="3784550"/>
            <a:ext cx="3747285" cy="2498190"/>
          </a:xfrm>
          <a:prstGeom prst="rect">
            <a:avLst/>
          </a:prstGeom>
        </p:spPr>
      </p:pic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88DE5419-44CC-4EAD-83C8-FDF461034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5" y="898643"/>
            <a:ext cx="3747285" cy="24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3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4E2426A9-E483-4AD7-B7B5-9CCB21466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3" y="894025"/>
            <a:ext cx="3747285" cy="2498190"/>
          </a:xfrm>
          <a:prstGeom prst="rect">
            <a:avLst/>
          </a:prstGeom>
        </p:spPr>
      </p:pic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851A0FC-BFF7-45BD-B2AD-438EEA262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63" y="3784550"/>
            <a:ext cx="3747285" cy="2498190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109BB419-54C4-4398-90F1-E87A086C0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57" y="3784550"/>
            <a:ext cx="3747285" cy="24981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ACBF-93E4-4AF7-9351-57E5CE97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914"/>
            <a:ext cx="10515600" cy="2258549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SMOTE-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Random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Forest Classifier</a:t>
            </a:r>
          </a:p>
          <a:p>
            <a:pPr algn="l">
              <a:buFont typeface="+mj-lt"/>
              <a:buAutoNum type="arabicPeriod"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 SMOTE-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Logistic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Regression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SMOTE-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XGBoost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Classifier</a:t>
            </a:r>
          </a:p>
          <a:p>
            <a:pPr algn="l">
              <a:buFont typeface="+mj-lt"/>
              <a:buAutoNum type="arabicPeriod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SMOTE-LGBM Classifier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19CB63-0F0D-4679-B9D0-41E3FC20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15173"/>
            <a:ext cx="11567160" cy="1325563"/>
          </a:xfrm>
        </p:spPr>
        <p:txBody>
          <a:bodyPr/>
          <a:lstStyle/>
          <a:p>
            <a:r>
              <a:rPr lang="en-US" dirty="0"/>
              <a:t>Machine Learning Algorithm (SMOTE)</a:t>
            </a:r>
            <a:endParaRPr lang="en-GB" dirty="0"/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1BBE0B7A-2EE6-48D6-8612-46C98F222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51" y="3784550"/>
            <a:ext cx="3747285" cy="24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42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ACBF-93E4-4AF7-9351-57E5CE97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914"/>
            <a:ext cx="10515600" cy="70824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Long NN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19CB63-0F0D-4679-B9D0-41E3FC20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Neural Network (NN)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08BEE-5E21-4523-A5E9-8EA98B6F4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39" r="4851" b="15392"/>
          <a:stretch/>
        </p:blipFill>
        <p:spPr>
          <a:xfrm>
            <a:off x="898419" y="1530214"/>
            <a:ext cx="9317470" cy="2903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74D85E-DA24-4E20-AF7F-1F476CC35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61" r="5287" b="31078"/>
          <a:stretch/>
        </p:blipFill>
        <p:spPr>
          <a:xfrm>
            <a:off x="898419" y="5051644"/>
            <a:ext cx="9274684" cy="168088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DBB166-86F6-4C80-9985-383DC68CE540}"/>
              </a:ext>
            </a:extLst>
          </p:cNvPr>
          <p:cNvSpPr txBox="1">
            <a:spLocks/>
          </p:cNvSpPr>
          <p:nvPr/>
        </p:nvSpPr>
        <p:spPr>
          <a:xfrm>
            <a:off x="898419" y="4476122"/>
            <a:ext cx="10515600" cy="225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Wide NN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08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4F24EA-0C2D-4CA1-9866-A02B936A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Neural Network (NN)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4E58D-8FC4-4270-BC6F-422BF1716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914"/>
            <a:ext cx="10515600" cy="70824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fr-FR" dirty="0" err="1">
                <a:solidFill>
                  <a:srgbClr val="000000"/>
                </a:solidFill>
                <a:latin typeface="Helvetica Neue"/>
              </a:rPr>
              <a:t>Optimizer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: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adam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dirty="0">
                <a:solidFill>
                  <a:srgbClr val="000000"/>
                </a:solidFill>
                <a:latin typeface="Helvetica Neue"/>
                <a:sym typeface="Wingdings" panose="05000000000000000000" pitchFamily="2" charset="2"/>
              </a:rPr>
              <a:t> fast and efficient!</a:t>
            </a:r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D4BAB-1CFF-45C5-854E-4FA56EEE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9" y="3806165"/>
            <a:ext cx="8702780" cy="1329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B1D5F1-6DE0-416F-B7BB-F27E3714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9" y="1674159"/>
            <a:ext cx="7864522" cy="124369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56DA21-28B5-4CA1-9254-E7060E439C47}"/>
              </a:ext>
            </a:extLst>
          </p:cNvPr>
          <p:cNvSpPr txBox="1">
            <a:spLocks/>
          </p:cNvSpPr>
          <p:nvPr/>
        </p:nvSpPr>
        <p:spPr>
          <a:xfrm>
            <a:off x="889747" y="3231905"/>
            <a:ext cx="10515600" cy="70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0000"/>
                </a:solidFill>
                <a:latin typeface="Helvetica Neue"/>
              </a:rPr>
              <a:t>Fit!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22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FDAD5632-17A4-4861-AD55-110F64C2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23" y="1286249"/>
            <a:ext cx="4122014" cy="2748009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BD878B98-F63F-4F86-A208-3E0A2B757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21" y="1293578"/>
            <a:ext cx="4122014" cy="2748009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40CBE41-54EF-4DC7-B6F7-B82C7DCD4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21" y="4048916"/>
            <a:ext cx="4122014" cy="27480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ACBF-93E4-4AF7-9351-57E5CE97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9" y="2454961"/>
            <a:ext cx="1621221" cy="70824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Original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19CB63-0F0D-4679-B9D0-41E3FC20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Long Neural Network (NN)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5E6212-C112-468E-8F00-7A5E99DBF4E4}"/>
              </a:ext>
            </a:extLst>
          </p:cNvPr>
          <p:cNvSpPr txBox="1">
            <a:spLocks/>
          </p:cNvSpPr>
          <p:nvPr/>
        </p:nvSpPr>
        <p:spPr>
          <a:xfrm>
            <a:off x="21920" y="5068798"/>
            <a:ext cx="1563077" cy="70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SMOTE</a:t>
            </a:r>
            <a:endParaRPr lang="en-GB" dirty="0"/>
          </a:p>
          <a:p>
            <a:endParaRPr lang="en-GB" dirty="0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6BC9B25C-5076-44EE-8384-DA7B56CAA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23" y="4046473"/>
            <a:ext cx="4122014" cy="2748009"/>
          </a:xfrm>
          <a:prstGeom prst="rect">
            <a:avLst/>
          </a:prstGeom>
        </p:spPr>
      </p:pic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949FCF10-18EE-422D-9474-5FAE5BFDA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928" y="1465645"/>
            <a:ext cx="3747285" cy="2498190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7B0A1D8B-7112-451C-895C-32CCA1F09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928" y="4171382"/>
            <a:ext cx="3747285" cy="24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1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D9F12B4B-6279-4F66-8562-087A5DA5A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23" y="4053802"/>
            <a:ext cx="4122014" cy="2748009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AD739F0F-12E4-49EC-AD21-B68923256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21" y="4042809"/>
            <a:ext cx="4122014" cy="274800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D303C3B-230C-404F-AF97-ACC87BBD9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21" y="1300907"/>
            <a:ext cx="4122014" cy="27480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ACBF-93E4-4AF7-9351-57E5CE97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9" y="2454961"/>
            <a:ext cx="1621221" cy="70824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Original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19CB63-0F0D-4679-B9D0-41E3FC20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Wide Neural Network (NN)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5E6212-C112-468E-8F00-7A5E99DBF4E4}"/>
              </a:ext>
            </a:extLst>
          </p:cNvPr>
          <p:cNvSpPr txBox="1">
            <a:spLocks/>
          </p:cNvSpPr>
          <p:nvPr/>
        </p:nvSpPr>
        <p:spPr>
          <a:xfrm>
            <a:off x="21920" y="5068798"/>
            <a:ext cx="1563077" cy="708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Helvetica Neue"/>
              </a:rPr>
              <a:t>SMOTE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01FFBA0-7775-4AA5-A53B-E82982E8A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423" y="1296021"/>
            <a:ext cx="4122014" cy="2748009"/>
          </a:xfrm>
          <a:prstGeom prst="rect">
            <a:avLst/>
          </a:prstGeom>
        </p:spPr>
      </p:pic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BF1C2810-2DC4-4B77-9FD0-C5A756F12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928" y="4171382"/>
            <a:ext cx="3747285" cy="249819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DB65363-24F9-496B-9CB7-FE488867F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928" y="1465645"/>
            <a:ext cx="3747285" cy="249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A62E379-B6F4-4080-A3A8-58675C8CE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E855F7-8953-4D17-B122-BB78A4D9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44957"/>
            <a:ext cx="6586876" cy="5062710"/>
          </a:xfrm>
        </p:spPr>
        <p:txBody>
          <a:bodyPr>
            <a:normAutofit lnSpcReduction="10000"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Over-sampling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is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important!</a:t>
            </a:r>
          </a:p>
          <a:p>
            <a:pPr lvl="1"/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Significantly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Improve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Parameters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lvl="1"/>
            <a:r>
              <a:rPr lang="fr-FR" dirty="0">
                <a:solidFill>
                  <a:srgbClr val="000000"/>
                </a:solidFill>
                <a:latin typeface="Helvetica Neue"/>
              </a:rPr>
              <a:t>Use SMOTE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please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!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fr-FR" dirty="0" err="1">
                <a:solidFill>
                  <a:srgbClr val="000000"/>
                </a:solidFill>
                <a:latin typeface="Helvetica Neue"/>
              </a:rPr>
              <a:t>XGBoost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work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best</a:t>
            </a:r>
          </a:p>
          <a:p>
            <a:pPr lvl="1"/>
            <a:r>
              <a:rPr lang="fr-FR" dirty="0">
                <a:solidFill>
                  <a:srgbClr val="000000"/>
                </a:solidFill>
                <a:latin typeface="Helvetica Neue"/>
              </a:rPr>
              <a:t>~98% in all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Accuracy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, F1 and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Recall</a:t>
            </a:r>
            <a:endParaRPr lang="fr-FR" dirty="0">
              <a:solidFill>
                <a:srgbClr val="000000"/>
              </a:solidFill>
              <a:latin typeface="Helvetica Neue"/>
            </a:endParaRPr>
          </a:p>
          <a:p>
            <a:r>
              <a:rPr lang="fr-FR" dirty="0">
                <a:solidFill>
                  <a:srgbClr val="000000"/>
                </a:solidFill>
                <a:latin typeface="Helvetica Neue"/>
              </a:rPr>
              <a:t>Wide NN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work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better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than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Long:</a:t>
            </a:r>
          </a:p>
          <a:p>
            <a:pPr lvl="1"/>
            <a:r>
              <a:rPr lang="fr-FR" dirty="0">
                <a:solidFill>
                  <a:srgbClr val="000000"/>
                </a:solidFill>
                <a:latin typeface="Helvetica Neue"/>
              </a:rPr>
              <a:t>~95%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Accuracy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&amp; F1, and 99% in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Recall</a:t>
            </a:r>
            <a:endParaRPr lang="fr-FR" dirty="0">
              <a:solidFill>
                <a:srgbClr val="000000"/>
              </a:solidFill>
              <a:latin typeface="Helvetica Neue"/>
            </a:endParaRPr>
          </a:p>
          <a:p>
            <a:pPr lvl="1"/>
            <a:endParaRPr lang="fr-FR" dirty="0">
              <a:solidFill>
                <a:srgbClr val="000000"/>
              </a:solidFill>
              <a:latin typeface="Helvetica Neue"/>
            </a:endParaRPr>
          </a:p>
          <a:p>
            <a:r>
              <a:rPr lang="fr-FR" dirty="0" err="1">
                <a:solidFill>
                  <a:srgbClr val="000000"/>
                </a:solidFill>
                <a:latin typeface="Helvetica Neue"/>
              </a:rPr>
              <a:t>Prediction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of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churn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can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be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done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using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:</a:t>
            </a:r>
          </a:p>
          <a:p>
            <a:pPr lvl="1"/>
            <a:r>
              <a:rPr lang="fr-FR" dirty="0">
                <a:solidFill>
                  <a:srgbClr val="000000"/>
                </a:solidFill>
                <a:latin typeface="Helvetica Neue"/>
              </a:rPr>
              <a:t>LGBM or Wide Neural Network.</a:t>
            </a:r>
          </a:p>
          <a:p>
            <a:pPr lvl="1"/>
            <a:r>
              <a:rPr lang="fr-FR" dirty="0" err="1">
                <a:solidFill>
                  <a:srgbClr val="000000"/>
                </a:solidFill>
                <a:latin typeface="Helvetica Neue"/>
              </a:rPr>
              <a:t>Get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your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 promo and business </a:t>
            </a:r>
            <a:r>
              <a:rPr lang="fr-FR" dirty="0" err="1">
                <a:solidFill>
                  <a:srgbClr val="000000"/>
                </a:solidFill>
                <a:latin typeface="Helvetica Neue"/>
              </a:rPr>
              <a:t>strategy</a:t>
            </a:r>
            <a:r>
              <a:rPr lang="fr-FR" dirty="0">
                <a:solidFill>
                  <a:srgbClr val="000000"/>
                </a:solidFill>
                <a:latin typeface="Helvetica Neue"/>
              </a:rPr>
              <a:t>!</a:t>
            </a:r>
          </a:p>
          <a:p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05FEFA-BB95-46B5-A00F-58EBD52CB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26" t="18592" r="25889" b="15023"/>
          <a:stretch/>
        </p:blipFill>
        <p:spPr>
          <a:xfrm>
            <a:off x="6370381" y="1340735"/>
            <a:ext cx="5736952" cy="44843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5921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rgbClr val="BA9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5F9E8D-BA83-4C7B-B4F9-D5CFB79B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702629" cy="472650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Thank You!</a:t>
            </a:r>
            <a:endParaRPr lang="en-GB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52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CC63-4752-48D1-B112-02300B2B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6"/>
            <a:ext cx="10515600" cy="1325563"/>
          </a:xfrm>
        </p:spPr>
        <p:txBody>
          <a:bodyPr/>
          <a:lstStyle/>
          <a:p>
            <a:r>
              <a:rPr lang="en-US" dirty="0"/>
              <a:t>Credit Card Churn Characteristics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66B90-59E7-42E1-9938-DEB56CEBB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9060"/>
            <a:ext cx="10515600" cy="4160520"/>
          </a:xfrm>
        </p:spPr>
        <p:txBody>
          <a:bodyPr/>
          <a:lstStyle/>
          <a:p>
            <a:r>
              <a:rPr lang="en-GB" dirty="0"/>
              <a:t>As a credit card issuer, it is important:</a:t>
            </a:r>
          </a:p>
          <a:p>
            <a:pPr lvl="1"/>
            <a:r>
              <a:rPr lang="en-GB" dirty="0"/>
              <a:t>know whether customer continue transactions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keep using our service. </a:t>
            </a:r>
          </a:p>
          <a:p>
            <a:r>
              <a:rPr lang="en-GB" dirty="0"/>
              <a:t>So, we can do strategies:</a:t>
            </a:r>
          </a:p>
          <a:p>
            <a:pPr lvl="1"/>
            <a:r>
              <a:rPr lang="en-GB" dirty="0"/>
              <a:t>Give promo/gift ?</a:t>
            </a:r>
          </a:p>
          <a:p>
            <a:pPr lvl="1"/>
            <a:r>
              <a:rPr lang="en-GB" dirty="0"/>
              <a:t>Benefit?</a:t>
            </a:r>
          </a:p>
        </p:txBody>
      </p:sp>
    </p:spTree>
    <p:extLst>
      <p:ext uri="{BB962C8B-B14F-4D97-AF65-F5344CB8AC3E}">
        <p14:creationId xmlns:p14="http://schemas.microsoft.com/office/powerpoint/2010/main" val="40913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55D4-E7F7-4CC2-ABA7-A49E67EC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94974-1A47-4E0D-AC46-770BEEFB9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83"/>
            <a:ext cx="10515600" cy="4160520"/>
          </a:xfrm>
        </p:spPr>
        <p:txBody>
          <a:bodyPr/>
          <a:lstStyle/>
          <a:p>
            <a:r>
              <a:rPr lang="en-GB" dirty="0"/>
              <a:t>The data was obtained from Kaggle:</a:t>
            </a:r>
          </a:p>
          <a:p>
            <a:pPr lvl="1"/>
            <a:r>
              <a:rPr lang="en-GB" dirty="0">
                <a:hlinkClick r:id="rId2"/>
              </a:rPr>
              <a:t>https://www.kaggle.com/sakshigoyal7/credit-card-customers</a:t>
            </a:r>
            <a:endParaRPr lang="en-GB" dirty="0"/>
          </a:p>
          <a:p>
            <a:r>
              <a:rPr lang="en-GB" dirty="0"/>
              <a:t>The data contains 21 Parameters, including: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50373-67ED-4358-928D-571D97343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59" t="38025" r="12901" b="8724"/>
          <a:stretch/>
        </p:blipFill>
        <p:spPr>
          <a:xfrm>
            <a:off x="1525408" y="2421836"/>
            <a:ext cx="9220201" cy="44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2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55D4-E7F7-4CC2-ABA7-A49E67EC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94974-1A47-4E0D-AC46-770BEEFB9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83"/>
            <a:ext cx="10515600" cy="624273"/>
          </a:xfrm>
        </p:spPr>
        <p:txBody>
          <a:bodyPr/>
          <a:lstStyle/>
          <a:p>
            <a:r>
              <a:rPr lang="en-GB" dirty="0"/>
              <a:t>The data are pretty good, and does not contains Null.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A67CAF-12C2-4AB0-AA01-A2EA9085D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0" t="28312" r="46018" b="14733"/>
          <a:stretch/>
        </p:blipFill>
        <p:spPr>
          <a:xfrm>
            <a:off x="1260432" y="1667029"/>
            <a:ext cx="5183802" cy="472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9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55D4-E7F7-4CC2-ABA7-A49E67EC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94974-1A47-4E0D-AC46-770BEEFB9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83"/>
            <a:ext cx="10515600" cy="624273"/>
          </a:xfrm>
        </p:spPr>
        <p:txBody>
          <a:bodyPr/>
          <a:lstStyle/>
          <a:p>
            <a:r>
              <a:rPr lang="en-GB" dirty="0"/>
              <a:t>The data are also does not contain wrong labels: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7AA1D-7E46-4868-8DF5-3EA8AD26D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2" t="28066" r="59327" b="41439"/>
          <a:stretch/>
        </p:blipFill>
        <p:spPr>
          <a:xfrm>
            <a:off x="266122" y="1945744"/>
            <a:ext cx="3972518" cy="3967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3D4637-4009-476E-A384-C2918FDC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2" t="58561" r="59327" b="6913"/>
          <a:stretch/>
        </p:blipFill>
        <p:spPr>
          <a:xfrm>
            <a:off x="8040028" y="1551952"/>
            <a:ext cx="3972518" cy="4491632"/>
          </a:xfrm>
          <a:prstGeom prst="rect">
            <a:avLst/>
          </a:prstGeom>
        </p:spPr>
      </p:pic>
      <p:pic>
        <p:nvPicPr>
          <p:cNvPr id="14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C3919D56-7C1F-4E54-8D4E-20B690F8F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" r="7759"/>
          <a:stretch/>
        </p:blipFill>
        <p:spPr>
          <a:xfrm>
            <a:off x="3948674" y="2131004"/>
            <a:ext cx="3817601" cy="30228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C163FF-D1DF-4144-B5D0-AF8D6861A3DE}"/>
              </a:ext>
            </a:extLst>
          </p:cNvPr>
          <p:cNvSpPr/>
          <p:nvPr/>
        </p:nvSpPr>
        <p:spPr>
          <a:xfrm>
            <a:off x="179454" y="1800578"/>
            <a:ext cx="3900311" cy="1066800"/>
          </a:xfrm>
          <a:prstGeom prst="rect">
            <a:avLst/>
          </a:prstGeom>
          <a:solidFill>
            <a:srgbClr val="FF0000">
              <a:alpha val="27843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77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55D4-E7F7-4CC2-ABA7-A49E67EC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94974-1A47-4E0D-AC46-770BEEFB9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5873" y="365817"/>
            <a:ext cx="10515600" cy="624273"/>
          </a:xfrm>
        </p:spPr>
        <p:txBody>
          <a:bodyPr/>
          <a:lstStyle/>
          <a:p>
            <a:r>
              <a:rPr lang="en-GB"/>
              <a:t>The correlation matrix:</a:t>
            </a:r>
          </a:p>
          <a:p>
            <a:endParaRPr lang="en-GB"/>
          </a:p>
          <a:p>
            <a:endParaRPr lang="en-GB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46C687A-C620-4864-8F8C-C73D4443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64" y="1583599"/>
            <a:ext cx="6811988" cy="46857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5B239FD-B0A5-4348-B11E-33681F2F8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769" y="1448881"/>
            <a:ext cx="4096867" cy="46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92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E5BA090-463E-483F-8918-20EE1A81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r="9171"/>
          <a:stretch/>
        </p:blipFill>
        <p:spPr>
          <a:xfrm>
            <a:off x="6081855" y="4116796"/>
            <a:ext cx="2953192" cy="2271082"/>
          </a:xfrm>
          <a:prstGeom prst="rect">
            <a:avLst/>
          </a:prstGeom>
        </p:spPr>
      </p:pic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5CBE4DB3-3AFE-4CCD-8B5A-80E1B050B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r="8407"/>
          <a:stretch/>
        </p:blipFill>
        <p:spPr>
          <a:xfrm>
            <a:off x="9079201" y="4082354"/>
            <a:ext cx="2973849" cy="227108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1147713-CBAF-4F30-8516-50A56B557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r="8288"/>
          <a:stretch/>
        </p:blipFill>
        <p:spPr>
          <a:xfrm>
            <a:off x="3084510" y="4082354"/>
            <a:ext cx="2953192" cy="227108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45B9D46-892E-42A6-9A2A-17AEBD83A0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r="9088"/>
          <a:stretch/>
        </p:blipFill>
        <p:spPr>
          <a:xfrm>
            <a:off x="9058879" y="1640105"/>
            <a:ext cx="2932870" cy="2271082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AC773EE-87D2-4F28-B723-698A6F3BF2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r="8739"/>
          <a:stretch/>
        </p:blipFill>
        <p:spPr>
          <a:xfrm>
            <a:off x="6081855" y="1631092"/>
            <a:ext cx="2932871" cy="227108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37524FC-86FB-4034-93F8-3347DB1253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" r="8830"/>
          <a:stretch/>
        </p:blipFill>
        <p:spPr>
          <a:xfrm>
            <a:off x="3104831" y="1593767"/>
            <a:ext cx="2932871" cy="2271082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3F96FA95-F0F9-4106-90F8-4A81930159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r="8923"/>
          <a:stretch/>
        </p:blipFill>
        <p:spPr>
          <a:xfrm>
            <a:off x="90053" y="1488492"/>
            <a:ext cx="2932870" cy="227108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EA72D7A-1EAA-4FC6-B7E5-5DA5332E32A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r="8923"/>
          <a:stretch/>
        </p:blipFill>
        <p:spPr>
          <a:xfrm>
            <a:off x="138950" y="4052401"/>
            <a:ext cx="2932870" cy="22710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88137F-69BA-4E2B-88AD-FC9BF5F0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Datasets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3C4EE-8438-49F5-A83C-F4B810D1B2DB}"/>
              </a:ext>
            </a:extLst>
          </p:cNvPr>
          <p:cNvSpPr/>
          <p:nvPr/>
        </p:nvSpPr>
        <p:spPr>
          <a:xfrm>
            <a:off x="9079201" y="4116796"/>
            <a:ext cx="3112799" cy="2320790"/>
          </a:xfrm>
          <a:prstGeom prst="rect">
            <a:avLst/>
          </a:prstGeom>
          <a:solidFill>
            <a:srgbClr val="FF0000">
              <a:alpha val="1882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95BEEE-B71C-4DB2-9094-C709EA6B219E}"/>
              </a:ext>
            </a:extLst>
          </p:cNvPr>
          <p:cNvSpPr txBox="1">
            <a:spLocks/>
          </p:cNvSpPr>
          <p:nvPr/>
        </p:nvSpPr>
        <p:spPr>
          <a:xfrm>
            <a:off x="10944355" y="4525160"/>
            <a:ext cx="12917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GB" i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82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ACBF-93E4-4AF7-9351-57E5CE97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915"/>
            <a:ext cx="10515600" cy="1849474"/>
          </a:xfrm>
        </p:spPr>
        <p:txBody>
          <a:bodyPr>
            <a:normAutofit/>
          </a:bodyPr>
          <a:lstStyle/>
          <a:p>
            <a:r>
              <a:rPr lang="en-US" dirty="0"/>
              <a:t>Data imported from *.csv</a:t>
            </a:r>
          </a:p>
          <a:p>
            <a:r>
              <a:rPr lang="en-US" dirty="0"/>
              <a:t>Loaded, transformed using </a:t>
            </a:r>
            <a:r>
              <a:rPr lang="en-US" b="1" dirty="0"/>
              <a:t>pandas</a:t>
            </a:r>
            <a:r>
              <a:rPr lang="en-US" dirty="0"/>
              <a:t> and </a:t>
            </a:r>
            <a:r>
              <a:rPr lang="en-US" b="1" dirty="0"/>
              <a:t> </a:t>
            </a:r>
            <a:r>
              <a:rPr lang="en-US" b="1" dirty="0" err="1"/>
              <a:t>numpy</a:t>
            </a:r>
            <a:endParaRPr lang="en-US" dirty="0"/>
          </a:p>
          <a:p>
            <a:r>
              <a:rPr lang="en-US" dirty="0"/>
              <a:t>Encode the categorical data: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19CB63-0F0D-4679-B9D0-41E3FC20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Extract, Transform &amp; Load (ETL)</a:t>
            </a:r>
            <a:endParaRPr lang="en-GB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51F08E3-5E40-4FE1-8F06-90B81AA89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047" y="2606545"/>
            <a:ext cx="5846571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4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ACBF-93E4-4AF7-9351-57E5CE97C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5914"/>
            <a:ext cx="10515600" cy="2258549"/>
          </a:xfrm>
        </p:spPr>
        <p:txBody>
          <a:bodyPr>
            <a:normAutofit/>
          </a:bodyPr>
          <a:lstStyle/>
          <a:p>
            <a:r>
              <a:rPr lang="en-US" dirty="0"/>
              <a:t>Scaling data using </a:t>
            </a:r>
            <a:r>
              <a:rPr lang="en-US" b="1" dirty="0" err="1"/>
              <a:t>sklearn</a:t>
            </a:r>
            <a:r>
              <a:rPr lang="en-US" dirty="0"/>
              <a:t> </a:t>
            </a:r>
            <a:r>
              <a:rPr lang="en-US" b="1" dirty="0" err="1"/>
              <a:t>MinMaxScaler</a:t>
            </a:r>
            <a:endParaRPr lang="en-US" b="1" dirty="0"/>
          </a:p>
          <a:p>
            <a:pPr lvl="1"/>
            <a:r>
              <a:rPr lang="en-GB" dirty="0"/>
              <a:t>Not all parameters are Normally distributed</a:t>
            </a:r>
          </a:p>
          <a:p>
            <a:r>
              <a:rPr lang="en-GB" dirty="0"/>
              <a:t>Train Test data splitting </a:t>
            </a:r>
            <a:r>
              <a:rPr lang="en-GB" b="1" dirty="0" err="1"/>
              <a:t>sklearn</a:t>
            </a:r>
            <a:r>
              <a:rPr lang="en-GB" dirty="0"/>
              <a:t> </a:t>
            </a:r>
            <a:r>
              <a:rPr lang="en-GB" b="1" dirty="0" err="1"/>
              <a:t>train_test_split</a:t>
            </a:r>
            <a:r>
              <a:rPr lang="en-GB" b="1" dirty="0"/>
              <a:t>, </a:t>
            </a:r>
            <a:r>
              <a:rPr lang="en-GB" dirty="0"/>
              <a:t>ratio = 4:1</a:t>
            </a:r>
          </a:p>
          <a:p>
            <a:r>
              <a:rPr lang="en-GB" dirty="0"/>
              <a:t>Train dataset </a:t>
            </a:r>
            <a:r>
              <a:rPr lang="en-GB" dirty="0" err="1"/>
              <a:t>splitted</a:t>
            </a:r>
            <a:r>
              <a:rPr lang="en-GB" dirty="0"/>
              <a:t> to Train and Validation, ratio = 4:1</a:t>
            </a:r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19CB63-0F0D-4679-B9D0-41E3FC20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73"/>
            <a:ext cx="10515600" cy="1325563"/>
          </a:xfrm>
        </p:spPr>
        <p:txBody>
          <a:bodyPr/>
          <a:lstStyle/>
          <a:p>
            <a:r>
              <a:rPr lang="en-US" dirty="0"/>
              <a:t>Extract, Transform &amp; Load (ETL)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20CE87-B005-468A-B2E5-5464C391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52" y="3501521"/>
            <a:ext cx="11010330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7583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841"/>
      </a:dk2>
      <a:lt2>
        <a:srgbClr val="E2E5E8"/>
      </a:lt2>
      <a:accent1>
        <a:srgbClr val="BA9C7E"/>
      </a:accent1>
      <a:accent2>
        <a:srgbClr val="A7A372"/>
      </a:accent2>
      <a:accent3>
        <a:srgbClr val="98A67E"/>
      </a:accent3>
      <a:accent4>
        <a:srgbClr val="84AD76"/>
      </a:accent4>
      <a:accent5>
        <a:srgbClr val="82AC89"/>
      </a:accent5>
      <a:accent6>
        <a:srgbClr val="76AD97"/>
      </a:accent6>
      <a:hlink>
        <a:srgbClr val="6084A9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376</Words>
  <Application>Microsoft Office PowerPoint</Application>
  <PresentationFormat>Widescreen</PresentationFormat>
  <Paragraphs>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Elephant</vt:lpstr>
      <vt:lpstr>Helvetica Neue</vt:lpstr>
      <vt:lpstr>Tahoma</vt:lpstr>
      <vt:lpstr>BrushVTI</vt:lpstr>
      <vt:lpstr>Credit Card Churn Prediction</vt:lpstr>
      <vt:lpstr>Credit Card Churn Characteristics</vt:lpstr>
      <vt:lpstr>Datasets</vt:lpstr>
      <vt:lpstr>Datasets</vt:lpstr>
      <vt:lpstr>Datasets</vt:lpstr>
      <vt:lpstr>Datasets</vt:lpstr>
      <vt:lpstr>Datasets</vt:lpstr>
      <vt:lpstr>Extract, Transform &amp; Load (ETL)</vt:lpstr>
      <vt:lpstr>Extract, Transform &amp; Load (ETL)</vt:lpstr>
      <vt:lpstr>Extract, Transform &amp; Load (ETL)</vt:lpstr>
      <vt:lpstr>Machine Learning Algorithm</vt:lpstr>
      <vt:lpstr>Machine Learning Algorithm (SMOTE)</vt:lpstr>
      <vt:lpstr>Neural Network (NN)</vt:lpstr>
      <vt:lpstr>Neural Network (NN)</vt:lpstr>
      <vt:lpstr>Long Neural Network (NN)</vt:lpstr>
      <vt:lpstr>Wide Neural Network (NN)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Churn Prediction</dc:title>
  <dc:creator>AS</dc:creator>
  <cp:lastModifiedBy>AS</cp:lastModifiedBy>
  <cp:revision>8</cp:revision>
  <dcterms:created xsi:type="dcterms:W3CDTF">2021-01-17T15:46:29Z</dcterms:created>
  <dcterms:modified xsi:type="dcterms:W3CDTF">2021-01-18T10:08:46Z</dcterms:modified>
</cp:coreProperties>
</file>